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44"/>
  </p:notesMasterIdLst>
  <p:handoutMasterIdLst>
    <p:handoutMasterId r:id="rId45"/>
  </p:handoutMasterIdLst>
  <p:sldIdLst>
    <p:sldId id="319" r:id="rId2"/>
    <p:sldId id="320" r:id="rId3"/>
    <p:sldId id="355" r:id="rId4"/>
    <p:sldId id="356" r:id="rId5"/>
    <p:sldId id="359" r:id="rId6"/>
    <p:sldId id="357" r:id="rId7"/>
    <p:sldId id="358" r:id="rId8"/>
    <p:sldId id="321" r:id="rId9"/>
    <p:sldId id="322" r:id="rId10"/>
    <p:sldId id="323" r:id="rId11"/>
    <p:sldId id="324" r:id="rId12"/>
    <p:sldId id="325" r:id="rId13"/>
    <p:sldId id="326" r:id="rId14"/>
    <p:sldId id="327" r:id="rId15"/>
    <p:sldId id="328" r:id="rId16"/>
    <p:sldId id="329" r:id="rId17"/>
    <p:sldId id="330" r:id="rId18"/>
    <p:sldId id="331" r:id="rId19"/>
    <p:sldId id="332" r:id="rId20"/>
    <p:sldId id="333" r:id="rId21"/>
    <p:sldId id="334" r:id="rId22"/>
    <p:sldId id="335" r:id="rId23"/>
    <p:sldId id="336" r:id="rId24"/>
    <p:sldId id="337" r:id="rId25"/>
    <p:sldId id="349" r:id="rId26"/>
    <p:sldId id="350" r:id="rId27"/>
    <p:sldId id="351" r:id="rId28"/>
    <p:sldId id="338" r:id="rId29"/>
    <p:sldId id="339" r:id="rId30"/>
    <p:sldId id="340" r:id="rId31"/>
    <p:sldId id="341" r:id="rId32"/>
    <p:sldId id="342" r:id="rId33"/>
    <p:sldId id="343" r:id="rId34"/>
    <p:sldId id="344" r:id="rId35"/>
    <p:sldId id="352" r:id="rId36"/>
    <p:sldId id="345" r:id="rId37"/>
    <p:sldId id="346" r:id="rId38"/>
    <p:sldId id="347" r:id="rId39"/>
    <p:sldId id="353" r:id="rId40"/>
    <p:sldId id="348" r:id="rId41"/>
    <p:sldId id="354" r:id="rId42"/>
    <p:sldId id="310" r:id="rId43"/>
  </p:sldIdLst>
  <p:sldSz cx="9144000" cy="5143500" type="screen16x9"/>
  <p:notesSz cx="6797675" cy="9926638"/>
  <p:defaultTextStyle>
    <a:defPPr>
      <a:defRPr lang="en-GB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  <p15:guide id="3" orient="horz" pos="16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6">
          <p15:clr>
            <a:srgbClr val="A4A3A4"/>
          </p15:clr>
        </p15:guide>
        <p15:guide id="2" pos="2098">
          <p15:clr>
            <a:srgbClr val="A4A3A4"/>
          </p15:clr>
        </p15:guide>
        <p15:guide id="3" pos="214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CB18"/>
    <a:srgbClr val="FEE814"/>
    <a:srgbClr val="660066"/>
    <a:srgbClr val="CC0099"/>
    <a:srgbClr val="200029"/>
    <a:srgbClr val="1A001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589FB41-97BE-4ADA-9907-33AC99F9539F}" v="2" dt="2021-02-23T02:15:39.42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507" autoAdjust="0"/>
    <p:restoredTop sz="96357" autoAdjust="0"/>
  </p:normalViewPr>
  <p:slideViewPr>
    <p:cSldViewPr>
      <p:cViewPr varScale="1">
        <p:scale>
          <a:sx n="148" d="100"/>
          <a:sy n="148" d="100"/>
        </p:scale>
        <p:origin x="132" y="342"/>
      </p:cViewPr>
      <p:guideLst>
        <p:guide orient="horz" pos="2160"/>
        <p:guide pos="2880"/>
        <p:guide orient="horz" pos="1620"/>
      </p:guideLst>
    </p:cSldViewPr>
  </p:slideViewPr>
  <p:outlineViewPr>
    <p:cViewPr>
      <p:scale>
        <a:sx n="33" d="100"/>
        <a:sy n="33" d="100"/>
      </p:scale>
      <p:origin x="0" y="-1402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2" d="100"/>
          <a:sy n="52" d="100"/>
        </p:scale>
        <p:origin x="-2406" y="-90"/>
      </p:cViewPr>
      <p:guideLst>
        <p:guide orient="horz" pos="3126"/>
        <p:guide pos="2098"/>
        <p:guide pos="214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50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2946145" cy="49688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9911" y="0"/>
            <a:ext cx="2946144" cy="49688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608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9428164"/>
            <a:ext cx="2946145" cy="49688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608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9911" y="9428164"/>
            <a:ext cx="2946144" cy="49688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3DFF9B02-B511-41B7-B86E-BB5F03402011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005213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2946145" cy="49688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120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49911" y="0"/>
            <a:ext cx="2946144" cy="49688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43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0488" y="744538"/>
            <a:ext cx="6616700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0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0254" y="4714876"/>
            <a:ext cx="5437168" cy="446722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5120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9428164"/>
            <a:ext cx="2946145" cy="49688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120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9911" y="9428164"/>
            <a:ext cx="2946144" cy="49688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8C91629A-89CF-4C2C-9865-CC6C32D5498C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887050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7100B106-CA7A-462B-9E3C-E754271A2A10}" type="slidenum">
              <a:rPr lang="en-GB" smtClean="0"/>
              <a:pPr eaLnBrk="1" hangingPunct="1"/>
              <a:t>42</a:t>
            </a:fld>
            <a:endParaRPr lang="en-GB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4538"/>
            <a:ext cx="6616700" cy="3722687"/>
          </a:xfrm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863995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0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95536" y="1884691"/>
            <a:ext cx="7772400" cy="1102519"/>
          </a:xfrm>
        </p:spPr>
        <p:txBody>
          <a:bodyPr/>
          <a:lstStyle>
            <a:lvl1pPr algn="l"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95536" y="3201516"/>
            <a:ext cx="6400800" cy="1314450"/>
          </a:xfrm>
        </p:spPr>
        <p:txBody>
          <a:bodyPr/>
          <a:lstStyle>
            <a:lvl1pPr marL="0" indent="0" algn="l">
              <a:buFontTx/>
              <a:buNone/>
              <a:defRPr>
                <a:solidFill>
                  <a:schemeClr val="bg1"/>
                </a:solidFill>
                <a:latin typeface="Rockwell" pitchFamily="18" charset="0"/>
              </a:defRPr>
            </a:lvl1pPr>
          </a:lstStyle>
          <a:p>
            <a:pPr lvl="0"/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EA5E90DD-15CF-4636-B1A8-830A3DED65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76456" y="195486"/>
            <a:ext cx="40121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CAAFA6-333C-47BB-BA78-B3B017EA81F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5825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13891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43701" y="742952"/>
            <a:ext cx="2105025" cy="409694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23850" y="742952"/>
            <a:ext cx="6167438" cy="409694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02589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83767" y="51470"/>
            <a:ext cx="5328593" cy="648072"/>
          </a:xfrm>
        </p:spPr>
        <p:txBody>
          <a:bodyPr/>
          <a:lstStyle>
            <a:lvl1pPr>
              <a:defRPr sz="2800">
                <a:solidFill>
                  <a:srgbClr val="FFC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863" y="843559"/>
            <a:ext cx="8424863" cy="4248472"/>
          </a:xfrm>
        </p:spPr>
        <p:txBody>
          <a:bodyPr/>
          <a:lstStyle>
            <a:lvl1pPr>
              <a:spcAft>
                <a:spcPts val="600"/>
              </a:spcAft>
              <a:defRPr/>
            </a:lvl1pPr>
            <a:lvl2pPr>
              <a:spcAft>
                <a:spcPts val="600"/>
              </a:spcAft>
              <a:defRPr/>
            </a:lvl2pPr>
            <a:lvl3pPr>
              <a:spcAft>
                <a:spcPts val="300"/>
              </a:spcAft>
              <a:defRPr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96A1DE0A-FE2E-4E86-9201-A4B7941436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76456" y="195486"/>
            <a:ext cx="40121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CAAFA6-333C-47BB-BA78-B3B017EA81F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15426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78" indent="0">
              <a:buNone/>
              <a:defRPr sz="1800"/>
            </a:lvl2pPr>
            <a:lvl3pPr marL="914355" indent="0">
              <a:buNone/>
              <a:defRPr sz="1600"/>
            </a:lvl3pPr>
            <a:lvl4pPr marL="1371532" indent="0">
              <a:buNone/>
              <a:defRPr sz="1400"/>
            </a:lvl4pPr>
            <a:lvl5pPr marL="1828709" indent="0">
              <a:buNone/>
              <a:defRPr sz="1400"/>
            </a:lvl5pPr>
            <a:lvl6pPr marL="2285886" indent="0">
              <a:buNone/>
              <a:defRPr sz="1400"/>
            </a:lvl6pPr>
            <a:lvl7pPr marL="2743064" indent="0">
              <a:buNone/>
              <a:defRPr sz="1400"/>
            </a:lvl7pPr>
            <a:lvl8pPr marL="3200240" indent="0">
              <a:buNone/>
              <a:defRPr sz="1400"/>
            </a:lvl8pPr>
            <a:lvl9pPr marL="3657418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1AD6DEDE-2EA0-4043-B8D5-96A40DF957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76456" y="195486"/>
            <a:ext cx="40121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CAAFA6-333C-47BB-BA78-B3B017EA81F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87301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63" y="1455736"/>
            <a:ext cx="8424863" cy="8572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23850" y="2139186"/>
            <a:ext cx="4135438" cy="324088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1701" y="2139186"/>
            <a:ext cx="4137025" cy="324088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12785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35435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080792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5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4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560612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3" y="2080792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5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4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3" y="2560612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75845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7563561D-EAE5-4FA9-B36C-9C8C19BD44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76456" y="195486"/>
            <a:ext cx="40121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CAAFA6-333C-47BB-BA78-B3B017EA81F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77480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E8E8A06-8EA2-4365-B70C-599F5ACC6F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76456" y="195486"/>
            <a:ext cx="40121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CAAFA6-333C-47BB-BA78-B3B017EA81F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53050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13" y="1196155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196161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13" y="2067699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178" indent="0">
              <a:buNone/>
              <a:defRPr sz="1200"/>
            </a:lvl2pPr>
            <a:lvl3pPr marL="914355" indent="0">
              <a:buNone/>
              <a:defRPr sz="10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4" indent="0">
              <a:buNone/>
              <a:defRPr sz="900"/>
            </a:lvl7pPr>
            <a:lvl8pPr marL="3200240" indent="0">
              <a:buNone/>
              <a:defRPr sz="900"/>
            </a:lvl8pPr>
            <a:lvl9pPr marL="3657418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40963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1203602"/>
            <a:ext cx="5486400" cy="2342083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5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4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9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178" indent="0">
              <a:buNone/>
              <a:defRPr sz="1200"/>
            </a:lvl2pPr>
            <a:lvl3pPr marL="914355" indent="0">
              <a:buNone/>
              <a:defRPr sz="10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4" indent="0">
              <a:buNone/>
              <a:defRPr sz="900"/>
            </a:lvl7pPr>
            <a:lvl8pPr marL="3200240" indent="0">
              <a:buNone/>
              <a:defRPr sz="900"/>
            </a:lvl8pPr>
            <a:lvl9pPr marL="3657418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66532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23863" y="1355128"/>
            <a:ext cx="8424863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23863" y="2211194"/>
            <a:ext cx="8424863" cy="3240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30A7CB6-BBB7-4B87-95C2-439A9564B7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76456" y="195486"/>
            <a:ext cx="40121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CAAFA6-333C-47BB-BA78-B3B017EA81F8}" type="slidenum">
              <a:rPr lang="en-GB" smtClean="0"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83" r:id="rId1"/>
    <p:sldLayoutId id="2147483973" r:id="rId2"/>
    <p:sldLayoutId id="2147483974" r:id="rId3"/>
    <p:sldLayoutId id="2147483975" r:id="rId4"/>
    <p:sldLayoutId id="2147483976" r:id="rId5"/>
    <p:sldLayoutId id="2147483977" r:id="rId6"/>
    <p:sldLayoutId id="2147483978" r:id="rId7"/>
    <p:sldLayoutId id="2147483979" r:id="rId8"/>
    <p:sldLayoutId id="2147483980" r:id="rId9"/>
    <p:sldLayoutId id="2147483981" r:id="rId10"/>
    <p:sldLayoutId id="2147483982" r:id="rId11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Rockwell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Rockwell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Rockwell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Rockwell" pitchFamily="18" charset="0"/>
        </a:defRPr>
      </a:lvl5pPr>
      <a:lvl6pPr marL="457178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Rockwell" pitchFamily="18" charset="0"/>
        </a:defRPr>
      </a:lvl6pPr>
      <a:lvl7pPr marL="914355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Rockwell" pitchFamily="18" charset="0"/>
        </a:defRPr>
      </a:lvl7pPr>
      <a:lvl8pPr marL="1371532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Rockwell" pitchFamily="18" charset="0"/>
        </a:defRPr>
      </a:lvl8pPr>
      <a:lvl9pPr marL="1828709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Rockwell" pitchFamily="18" charset="0"/>
        </a:defRPr>
      </a:lvl9pPr>
    </p:titleStyle>
    <p:bodyStyle>
      <a:lvl1pPr marL="342884" indent="-342884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13" indent="-285736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2944" indent="-228588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120" indent="-228588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297" indent="-228588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474" indent="-228588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652" indent="-228588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8829" indent="-228588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006" indent="-228588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3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5" algn="l" defTabSz="9143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4" algn="l" defTabSz="9143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>
                <a:solidFill>
                  <a:srgbClr val="FFC000"/>
                </a:solidFill>
              </a:rPr>
              <a:t>5CS022 Distributed and Cloud Systems Programming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>
                <a:solidFill>
                  <a:srgbClr val="FFC000"/>
                </a:solidFill>
                <a:latin typeface="Rockwell"/>
              </a:rPr>
              <a:t>Actors vs Threads</a:t>
            </a:r>
            <a:endParaRPr lang="en-GB" sz="1800" dirty="0">
              <a:solidFill>
                <a:srgbClr val="FACB18"/>
              </a:solidFill>
              <a:latin typeface="Rockwell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1E480D7-3BF7-4E99-A334-CF13A266E1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4CAAFA6-333C-47BB-BA78-B3B017EA81F8}" type="slidenum">
              <a:rPr lang="en-GB" smtClean="0"/>
              <a:t>1</a:t>
            </a:fld>
            <a:endParaRPr lang="en-GB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BB529279-94EA-4450-9B9C-09D0B747B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3767" y="51470"/>
            <a:ext cx="5328593" cy="648072"/>
          </a:xfrm>
        </p:spPr>
        <p:txBody>
          <a:bodyPr/>
          <a:lstStyle/>
          <a:p>
            <a:r>
              <a:rPr lang="en-US" dirty="0"/>
              <a:t>Actor Messaging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9EECAD-98B1-4C80-B900-0C4BFBA08A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79" r="424" b="1"/>
          <a:stretch/>
        </p:blipFill>
        <p:spPr>
          <a:xfrm>
            <a:off x="323863" y="843559"/>
            <a:ext cx="8424863" cy="4248472"/>
          </a:xfrm>
          <a:prstGeom prst="rect">
            <a:avLst/>
          </a:prstGeom>
          <a:noFill/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5B3BAEA-38E1-4F08-B203-58AC720F48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4CAAFA6-333C-47BB-BA78-B3B017EA81F8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07776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F47FCD6-7B76-4291-8BD4-76FE9F6903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3767" y="51470"/>
            <a:ext cx="5328593" cy="648072"/>
          </a:xfrm>
        </p:spPr>
        <p:txBody>
          <a:bodyPr/>
          <a:lstStyle/>
          <a:p>
            <a:r>
              <a:rPr lang="en-US" dirty="0"/>
              <a:t>No Response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95C091-FE7B-40F7-95A1-B69B804B7B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" b="10747"/>
          <a:stretch/>
        </p:blipFill>
        <p:spPr>
          <a:xfrm>
            <a:off x="323863" y="843559"/>
            <a:ext cx="8424863" cy="4248472"/>
          </a:xfrm>
          <a:prstGeom prst="rect">
            <a:avLst/>
          </a:prstGeom>
          <a:noFill/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C6CC859-FB1B-4163-BDDE-137A785C77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4CAAFA6-333C-47BB-BA78-B3B017EA81F8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58539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1AC512A3-7D1A-44BC-BCEA-0B1CA56447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3767" y="51470"/>
            <a:ext cx="5328593" cy="648072"/>
          </a:xfrm>
        </p:spPr>
        <p:txBody>
          <a:bodyPr/>
          <a:lstStyle/>
          <a:p>
            <a:r>
              <a:rPr lang="en-US" dirty="0"/>
              <a:t>Send Another Message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48A288-2BBB-4FCC-A71D-E54A9C6732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63" y="924765"/>
            <a:ext cx="8424863" cy="4086060"/>
          </a:xfrm>
          <a:prstGeom prst="rect">
            <a:avLst/>
          </a:prstGeom>
          <a:noFill/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15D8B1B-D6CD-42AF-8A5D-BD806EF4D1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4CAAFA6-333C-47BB-BA78-B3B017EA81F8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3829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E0F8C830-6766-4C5E-9F0C-7451BC9A9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3767" y="51470"/>
            <a:ext cx="5328593" cy="648072"/>
          </a:xfrm>
        </p:spPr>
        <p:txBody>
          <a:bodyPr/>
          <a:lstStyle/>
          <a:p>
            <a:r>
              <a:rPr lang="en-US" dirty="0"/>
              <a:t>Still No Response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641561-936E-449D-9E37-4829F7877C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964" y="843559"/>
            <a:ext cx="7356660" cy="4248472"/>
          </a:xfrm>
          <a:prstGeom prst="rect">
            <a:avLst/>
          </a:prstGeom>
          <a:noFill/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287F26D-C08D-4BC2-A76F-DE5D6E8A59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4CAAFA6-333C-47BB-BA78-B3B017EA81F8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4698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016518AF-BA5E-488A-9356-7FB4AF3E9D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3767" y="51470"/>
            <a:ext cx="5328593" cy="648072"/>
          </a:xfrm>
        </p:spPr>
        <p:txBody>
          <a:bodyPr/>
          <a:lstStyle/>
          <a:p>
            <a:r>
              <a:rPr lang="en-US" dirty="0"/>
              <a:t>Ideal Situation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476BB0-B695-423A-A400-03CFA17E93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524" y="843559"/>
            <a:ext cx="7867540" cy="4248472"/>
          </a:xfrm>
          <a:prstGeom prst="rect">
            <a:avLst/>
          </a:prstGeom>
          <a:noFill/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5CA21C3-E15D-4ADF-BEF1-0C0416DE22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4CAAFA6-333C-47BB-BA78-B3B017EA81F8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2537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2B901929-C17E-4C10-B18D-BB9401DC8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3767" y="51470"/>
            <a:ext cx="5328593" cy="648072"/>
          </a:xfrm>
        </p:spPr>
        <p:txBody>
          <a:bodyPr/>
          <a:lstStyle/>
          <a:p>
            <a:r>
              <a:rPr lang="en-US" dirty="0"/>
              <a:t>Alternate Plan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99EC65-42A0-403E-BE7A-DFE37C081C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4161" y="843559"/>
            <a:ext cx="6664267" cy="4248472"/>
          </a:xfrm>
          <a:prstGeom prst="rect">
            <a:avLst/>
          </a:prstGeom>
          <a:noFill/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5492010-8B10-4991-B02F-299D4E4CAD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4CAAFA6-333C-47BB-BA78-B3B017EA81F8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71941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E063E4B7-44DB-466D-8F51-FD7E0DCFF3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3767" y="51470"/>
            <a:ext cx="5328593" cy="648072"/>
          </a:xfrm>
        </p:spPr>
        <p:txBody>
          <a:bodyPr/>
          <a:lstStyle/>
          <a:p>
            <a:r>
              <a:rPr lang="en-US" dirty="0"/>
              <a:t>Timeout Cancelled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73DDAA-F389-4DBF-A688-FBBB02D5FE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609" y="843559"/>
            <a:ext cx="6993370" cy="4248472"/>
          </a:xfrm>
          <a:prstGeom prst="rect">
            <a:avLst/>
          </a:prstGeom>
          <a:noFill/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57ABD82-115A-4A62-B5C4-F4FFFEB5EB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4CAAFA6-333C-47BB-BA78-B3B017EA81F8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2272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BEF4E5E9-F4F0-4029-9470-C4B906270F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3767" y="51470"/>
            <a:ext cx="5328593" cy="648072"/>
          </a:xfrm>
        </p:spPr>
        <p:txBody>
          <a:bodyPr/>
          <a:lstStyle/>
          <a:p>
            <a:r>
              <a:rPr lang="en-US" dirty="0"/>
              <a:t>Timeout Expired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3F3764-1249-417E-B72F-11C90E94F0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253" y="843559"/>
            <a:ext cx="6908083" cy="4248472"/>
          </a:xfrm>
          <a:prstGeom prst="rect">
            <a:avLst/>
          </a:prstGeom>
          <a:noFill/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C27A164-12D4-4D4B-9EB0-9D0EB2B20B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4CAAFA6-333C-47BB-BA78-B3B017EA81F8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40182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6D0186-907C-4429-AA93-4CE74CF11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3767" y="51470"/>
            <a:ext cx="5328593" cy="648072"/>
          </a:xfrm>
        </p:spPr>
        <p:txBody>
          <a:bodyPr wrap="square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GB" sz="2200" dirty="0"/>
              <a:t>Supervisor actor creates worker actors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A2F5D1-C835-4397-82F5-B600B0189C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9279" y="843559"/>
            <a:ext cx="6294030" cy="4248472"/>
          </a:xfrm>
          <a:prstGeom prst="rect">
            <a:avLst/>
          </a:prstGeom>
          <a:noFill/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8AADB5-DC77-4C8E-ADAC-052FE4845B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4CAAFA6-333C-47BB-BA78-B3B017EA81F8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70249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B4FFFE9B-9A68-4F49-95D8-D80179AE7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3767" y="51470"/>
            <a:ext cx="5328593" cy="648072"/>
          </a:xfrm>
        </p:spPr>
        <p:txBody>
          <a:bodyPr/>
          <a:lstStyle/>
          <a:p>
            <a:r>
              <a:rPr lang="en-GB" i="1" dirty="0"/>
              <a:t>Worker actor has problem and notifies its supervisor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13FFA4-797D-4699-9D28-40F486AA9C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761" y="843559"/>
            <a:ext cx="6511066" cy="4248472"/>
          </a:xfrm>
          <a:prstGeom prst="rect">
            <a:avLst/>
          </a:prstGeom>
          <a:noFill/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6C621EB-25D2-40B5-9C0E-05A22C7F46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4CAAFA6-333C-47BB-BA78-B3B017EA81F8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04440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FC14F29D-7C5E-441F-9217-C3E252B954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3767" y="51470"/>
            <a:ext cx="5328593" cy="648072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Why Actors?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89078A-A4DB-4E76-A572-6A9D2F7230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63" y="966890"/>
            <a:ext cx="8424863" cy="4001810"/>
          </a:xfrm>
          <a:prstGeom prst="rect">
            <a:avLst/>
          </a:prstGeom>
          <a:noFill/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5C8B0B7-AA28-4684-B069-FFB6F8470C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4CAAFA6-333C-47BB-BA78-B3B017EA81F8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37025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3DB8D498-1595-4E4C-AC96-780C5805A2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3767" y="51470"/>
            <a:ext cx="5328593" cy="648072"/>
          </a:xfrm>
        </p:spPr>
        <p:txBody>
          <a:bodyPr/>
          <a:lstStyle/>
          <a:p>
            <a:r>
              <a:rPr lang="en-GB" dirty="0"/>
              <a:t>Supervisor fixes problem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50611F-1332-4A2C-A842-88E9096289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7820" y="843559"/>
            <a:ext cx="6716949" cy="4248472"/>
          </a:xfrm>
          <a:prstGeom prst="rect">
            <a:avLst/>
          </a:prstGeom>
          <a:noFill/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03145CC-4516-46E0-AA8A-C0CAA1F8E5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4CAAFA6-333C-47BB-BA78-B3B017EA81F8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10187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7A97C4BD-A63E-4BF4-BC68-F81858A84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3767" y="51470"/>
            <a:ext cx="5328593" cy="648072"/>
          </a:xfrm>
        </p:spPr>
        <p:txBody>
          <a:bodyPr/>
          <a:lstStyle/>
          <a:p>
            <a:r>
              <a:rPr lang="en-GB" dirty="0"/>
              <a:t>Supervisor actor delegates tasks to worker actors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CA7BAA-5017-41F4-A908-30AD426211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5794" y="843559"/>
            <a:ext cx="6341000" cy="4248472"/>
          </a:xfrm>
          <a:prstGeom prst="rect">
            <a:avLst/>
          </a:prstGeom>
          <a:noFill/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AE017C4-E854-4332-8A54-51D86F645C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4CAAFA6-333C-47BB-BA78-B3B017EA81F8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75330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7EA76D8D-88B9-4543-AB8F-4061C73F1E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3767" y="51470"/>
            <a:ext cx="5328593" cy="648072"/>
          </a:xfrm>
        </p:spPr>
        <p:txBody>
          <a:bodyPr/>
          <a:lstStyle/>
          <a:p>
            <a:r>
              <a:rPr lang="en-GB" dirty="0"/>
              <a:t>Worker actors perform tasks asynchronously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5142D5-51DF-4711-9786-64D3012294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7443" y="843559"/>
            <a:ext cx="5057702" cy="4248472"/>
          </a:xfrm>
          <a:prstGeom prst="rect">
            <a:avLst/>
          </a:prstGeom>
          <a:noFill/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E012A67-1674-45C6-9436-6418FCA435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4CAAFA6-333C-47BB-BA78-B3B017EA81F8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17255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775F487E-0DEB-46D8-9EAB-679522E5E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Asynchronous vs Synchronous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5E62F28-E745-420B-8BB2-9C9580BE13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63585" y="843559"/>
            <a:ext cx="3372911" cy="4248472"/>
          </a:xfrm>
        </p:spPr>
        <p:txBody>
          <a:bodyPr>
            <a:normAutofit/>
          </a:bodyPr>
          <a:lstStyle/>
          <a:p>
            <a:r>
              <a:rPr lang="en-GB" sz="1800" dirty="0"/>
              <a:t>Ten 100 </a:t>
            </a:r>
            <a:r>
              <a:rPr lang="en-GB" sz="1800" dirty="0" err="1"/>
              <a:t>ms</a:t>
            </a:r>
            <a:r>
              <a:rPr lang="en-GB" sz="1800" dirty="0"/>
              <a:t> tasks performed synchronously(sequentially) take 1 second</a:t>
            </a:r>
          </a:p>
          <a:p>
            <a:r>
              <a:rPr lang="en-GB" sz="1800" dirty="0"/>
              <a:t>The same ten tasks performed asynchronously take about 100 </a:t>
            </a:r>
            <a:r>
              <a:rPr lang="en-GB" sz="1800" dirty="0" err="1"/>
              <a:t>ms</a:t>
            </a:r>
            <a:r>
              <a:rPr lang="en-GB" sz="1800" dirty="0"/>
              <a:t> to complete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EBA267-47E9-498B-8A64-BE339BE0D1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843559"/>
            <a:ext cx="5412065" cy="4248472"/>
          </a:xfrm>
          <a:prstGeom prst="rect">
            <a:avLst/>
          </a:prstGeom>
          <a:noFill/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190FDF9-40E0-4EA2-87E7-F959DC6DED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4CAAFA6-333C-47BB-BA78-B3B017EA81F8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94495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8898192-E3B8-4D44-9EF4-392A2D2DB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Actors and Scaling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9644B19-0127-444C-A3E8-FC449422B4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. Supervisor adds more worker actors as the processing load increases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4A045A-225F-48EF-8C86-E671A3E742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63" y="1851501"/>
            <a:ext cx="8424863" cy="2232588"/>
          </a:xfrm>
          <a:prstGeom prst="rect">
            <a:avLst/>
          </a:prstGeom>
          <a:noFill/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86BB948-7EA0-41C5-B3B0-419AE19B2A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4CAAFA6-333C-47BB-BA78-B3B017EA81F8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66099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B2753-1C44-40D0-A0CC-08D36F8EF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Actors and Scaling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192ED8-1D76-4107-8C06-15876DC09C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The supervisor sheds workers as the load decreases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D575E8-37ED-4F0B-A90C-174B76FD6C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4CAAFA6-333C-47BB-BA78-B3B017EA81F8}" type="slidenum">
              <a:rPr lang="en-GB" smtClean="0"/>
              <a:t>25</a:t>
            </a:fld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483010-0B90-42FF-9E4F-477975C353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950" y="2139702"/>
            <a:ext cx="8626100" cy="2164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4266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9DA7B7-464C-406F-ACF3-70A970FB1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Scaling Large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36FC3F-B86C-4553-B07B-170FC30EEC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Actors exist within an actor system</a:t>
            </a:r>
          </a:p>
          <a:p>
            <a:r>
              <a:rPr lang="en-GB" dirty="0"/>
              <a:t>actor system provides the protocol for messaging between actors</a:t>
            </a:r>
          </a:p>
          <a:p>
            <a:r>
              <a:rPr lang="en-GB" dirty="0"/>
              <a:t>It also manages actor activities by allocating the system resources needed to support the actor environment.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5960F4-F7D5-42DD-B885-E017D5121B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4CAAFA6-333C-47BB-BA78-B3B017EA81F8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12327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17716A-1EBE-4DA0-B97D-8B803C34E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Resources in a Computer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65EC87-C026-4712-8184-448EFCF183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GB" dirty="0"/>
              <a:t>Every computer system has a set of processing cores, memory, disk space, network interfaces, and so on</a:t>
            </a:r>
          </a:p>
          <a:p>
            <a:r>
              <a:rPr lang="en-GB" dirty="0"/>
              <a:t>When programs run, the work is handled by a thread of execution. </a:t>
            </a:r>
          </a:p>
          <a:p>
            <a:r>
              <a:rPr lang="en-GB" dirty="0"/>
              <a:t>With  limited  number  of CPU cores  and  limited memory, there will be limited number of threads available.</a:t>
            </a:r>
          </a:p>
          <a:p>
            <a:r>
              <a:rPr lang="en-GB" dirty="0"/>
              <a:t>The number of cores and the amount of memory determine how much work or threads a  computer  system is  capable of  handling.</a:t>
            </a:r>
          </a:p>
          <a:p>
            <a:r>
              <a:rPr lang="en-GB" dirty="0"/>
              <a:t>This  is similar to a room. Depending on the size of an office, more workers will fit in the room if it is larger, which means it can handle more work (threads).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F2DD3F-5BC2-418A-9819-EB62C78886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4CAAFA6-333C-47BB-BA78-B3B017EA81F8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33177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32A9088-C929-4A44-A7A5-5C8EB84B0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square" anchor="ctr">
            <a:normAutofit/>
          </a:bodyPr>
          <a:lstStyle/>
          <a:p>
            <a:r>
              <a:rPr lang="en-GB" dirty="0"/>
              <a:t>How Actors Manage Requests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C830137-41A0-4D6E-8FD6-E3714317BD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60032" y="843559"/>
            <a:ext cx="3888694" cy="4248472"/>
          </a:xfrm>
        </p:spPr>
        <p:txBody>
          <a:bodyPr/>
          <a:lstStyle/>
          <a:p>
            <a:r>
              <a:rPr lang="en-GB" dirty="0"/>
              <a:t>An office example where workers sit at desks to perform tasks only when the desk has power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D4C6C0-C3DC-4B42-99B0-8B06DB8517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843558"/>
            <a:ext cx="4484791" cy="4104456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6C4FF5B-1DC0-49E1-A1B0-D54262718A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4CAAFA6-333C-47BB-BA78-B3B017EA81F8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35441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BFD836-17BD-4C9A-A63C-9438219E4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Requests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B578ED-8ED5-42EA-B89A-81841E3A70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21258" y="843559"/>
            <a:ext cx="4027468" cy="4248472"/>
          </a:xfrm>
        </p:spPr>
        <p:txBody>
          <a:bodyPr/>
          <a:lstStyle/>
          <a:p>
            <a:r>
              <a:rPr lang="en-GB" dirty="0"/>
              <a:t>One desk has power, so the worker at that desk may work on its assigned task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91C117-0CAF-4CDB-B1A7-2C0F2CD983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010" y="843558"/>
            <a:ext cx="4480498" cy="4176464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4A1EA4-C4EF-4ED1-9797-66193A2DA9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4CAAFA6-333C-47BB-BA78-B3B017EA81F8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63565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2F1230-51E6-4321-ACE1-DFFB69CF87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the Actor Model?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1379081-9222-4408-904D-A12686AB13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850" y="1459070"/>
            <a:ext cx="8424863" cy="3017522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2D337D-C374-40B0-B0AE-8AC1AC5667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4CAAFA6-333C-47BB-BA78-B3B017EA81F8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02583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967D0-94ED-4A39-9740-DE5B450D5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Requests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C5E426-0135-4E72-931B-AF03E3972E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42836" y="843559"/>
            <a:ext cx="4005890" cy="4248472"/>
          </a:xfrm>
        </p:spPr>
        <p:txBody>
          <a:bodyPr/>
          <a:lstStyle/>
          <a:p>
            <a:r>
              <a:rPr lang="en-GB" dirty="0"/>
              <a:t>Messages are sent to the office and then routed to each worker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6B260D-CB92-4F9D-AC31-0E5A22D484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63" y="843559"/>
            <a:ext cx="4418973" cy="4104456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AD0808-4668-47B1-8658-17D51ECCB0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4CAAFA6-333C-47BB-BA78-B3B017EA81F8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87282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8F658-EB5D-48A3-87A6-8CDF3D9E8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Requests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91E4F-D773-4D0B-B8C5-BD37F1B44F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9" y="843559"/>
            <a:ext cx="4176727" cy="4248472"/>
          </a:xfrm>
        </p:spPr>
        <p:txBody>
          <a:bodyPr/>
          <a:lstStyle/>
          <a:p>
            <a:r>
              <a:rPr lang="en-GB" dirty="0"/>
              <a:t>The system swaps the power between desks to allow an even distribution of work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785A6C-2D1F-407E-B4E6-36B7307EF1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62" y="873542"/>
            <a:ext cx="4248137" cy="3969811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2A6059-50EE-4CDC-A20D-29816CF2AD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4CAAFA6-333C-47BB-BA78-B3B017EA81F8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7951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01E889-4B7C-4A5F-9459-783B63077E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Traditional Threaded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C8040A-725A-4A87-A860-ECADAC068B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0720" y="843559"/>
            <a:ext cx="3768006" cy="4248472"/>
          </a:xfrm>
        </p:spPr>
        <p:txBody>
          <a:bodyPr>
            <a:normAutofit fontScale="92500"/>
          </a:bodyPr>
          <a:lstStyle/>
          <a:p>
            <a:r>
              <a:rPr lang="en-GB" dirty="0"/>
              <a:t>When messages arrive faster than the workers can perform each task, then there is a backlog of pending messages that are either queued or discarded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B03DAD-406C-44D7-ADC9-F8F435F5AB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843558"/>
            <a:ext cx="4657192" cy="4032448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7FA4EE-A7F7-4E45-A243-85EA5507A3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4CAAFA6-333C-47BB-BA78-B3B017EA81F8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30720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FD2CAD-D06C-42B2-AA17-64BA65581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Asynchronous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6E462C-9DED-416D-8D49-C6318CE246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36097" y="843559"/>
            <a:ext cx="3212629" cy="4248472"/>
          </a:xfrm>
        </p:spPr>
        <p:txBody>
          <a:bodyPr>
            <a:normAutofit lnSpcReduction="10000"/>
          </a:bodyPr>
          <a:lstStyle/>
          <a:p>
            <a:r>
              <a:rPr lang="en-GB" dirty="0"/>
              <a:t>In an asynchronous system, workers only occupy desks when they have something to do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9DA994-AA37-4BCF-8EF9-C18998D70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843558"/>
            <a:ext cx="5212569" cy="396044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478832-8FB4-4118-80DE-AFE6022A6A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4CAAFA6-333C-47BB-BA78-B3B017EA81F8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43216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DA1A5-6907-4B5A-A01C-3C6D72638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Actor Clusters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103642-E059-437C-BADD-82F9C95C2D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Actor systems may run in a cluster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0B806E-C4AA-419F-AFAB-B0C2C7D98E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830" y="1851670"/>
            <a:ext cx="7494341" cy="2146955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2C3E59-3127-4AA2-B52F-C0297227CE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4CAAFA6-333C-47BB-BA78-B3B017EA81F8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08251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86766-E690-4D1C-B8FA-FDFE7D587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Failure Detection and Recovery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DA2535-142D-450C-B0F7-DEA9768821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GB" dirty="0"/>
              <a:t>There are a number of strategies available both at the actor level and at the actor system level.</a:t>
            </a:r>
          </a:p>
          <a:p>
            <a:r>
              <a:rPr lang="en-GB" dirty="0"/>
              <a:t>Actors that create other actors are supervisors, and for error handling supervisors are notified when a worker hits a problem, and there are four common recovery steps:</a:t>
            </a:r>
          </a:p>
          <a:p>
            <a:pPr lvl="1"/>
            <a:r>
              <a:rPr lang="en-GB" dirty="0"/>
              <a:t>Ignore the error and let the worker resume processing</a:t>
            </a:r>
          </a:p>
          <a:p>
            <a:pPr lvl="1"/>
            <a:r>
              <a:rPr lang="en-GB" dirty="0"/>
              <a:t>Restart the worker and perform a worker reset</a:t>
            </a:r>
          </a:p>
          <a:p>
            <a:pPr lvl="1"/>
            <a:r>
              <a:rPr lang="en-GB" dirty="0"/>
              <a:t>Stop the worker</a:t>
            </a:r>
          </a:p>
          <a:p>
            <a:pPr lvl="1"/>
            <a:r>
              <a:rPr lang="en-GB" dirty="0"/>
              <a:t>Escalate the problem to the supervising actor of the supervisor</a:t>
            </a:r>
          </a:p>
          <a:p>
            <a:r>
              <a:rPr lang="en-GB" dirty="0"/>
              <a:t>How a supervisor handles problems with a worker is not limited to these four recovery options, but other strategies may also be used when necessary.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0EE23E-1ECC-4CBB-9500-FAB27EF89C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4CAAFA6-333C-47BB-BA78-B3B017EA81F8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88166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E33EE5-AAC8-46F8-AC29-F2A974C11B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3767" y="51470"/>
            <a:ext cx="5328593" cy="648072"/>
          </a:xfrm>
        </p:spPr>
        <p:txBody>
          <a:bodyPr wrap="square" anchor="ctr">
            <a:normAutofit/>
          </a:bodyPr>
          <a:lstStyle/>
          <a:p>
            <a:r>
              <a:rPr lang="en-GB" dirty="0"/>
              <a:t>Actors form hierarchies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A99A89-C942-4930-956C-B65F31EC71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047" y="843559"/>
            <a:ext cx="7724494" cy="4248472"/>
          </a:xfrm>
          <a:prstGeom prst="rect">
            <a:avLst/>
          </a:prstGeom>
          <a:noFill/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E1962C9-3025-4F14-903C-9F60EA800F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4CAAFA6-333C-47BB-BA78-B3B017EA81F8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299040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37639-46BB-411B-AC03-5B339538C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Actors Watching Actors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7EC70F-7E36-4CF6-AA29-4FA826A22A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Sentinel actors watch actors on other nodes in the cluster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CAFF0B-7596-4C07-A3EB-26C2787F26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929" y="2041352"/>
            <a:ext cx="7012142" cy="2186582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CAA8CA-1387-4CF9-A880-65C3EC27D1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4CAAFA6-333C-47BB-BA78-B3B017EA81F8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4149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7BD18-1B44-4E29-AF12-378A4A17E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Actor Failure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292F07-21C8-441E-B818-5369802F66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When a node fails, the sentinel actors are notified via an actor terminated message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004156-FF95-4ED8-A592-A5D834DA1E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4300" y="1995627"/>
            <a:ext cx="6815400" cy="2304313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33117D-A4CC-4742-81F1-3C11C1B009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4CAAFA6-333C-47BB-BA78-B3B017EA81F8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41741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F6EAF-16D4-4C9F-9517-EE7B3BEF93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Dangerous Operations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5673B2-D429-4D5B-B6A1-5BE397885B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GB" dirty="0"/>
              <a:t>Some actors need to perform "dangerous operations" outside of the actor system, which is more likely to fail from time to time, for example, query a database server.</a:t>
            </a:r>
          </a:p>
          <a:p>
            <a:r>
              <a:rPr lang="en-GB" dirty="0"/>
              <a:t>To be successful, multiple external things need to be in place:</a:t>
            </a:r>
          </a:p>
          <a:p>
            <a:pPr lvl="1"/>
            <a:r>
              <a:rPr lang="en-GB" dirty="0"/>
              <a:t>The database server needs to be running. </a:t>
            </a:r>
          </a:p>
          <a:p>
            <a:pPr lvl="1"/>
            <a:r>
              <a:rPr lang="en-GB" dirty="0"/>
              <a:t>The network between the actors and the database server needs to be working. </a:t>
            </a:r>
          </a:p>
          <a:p>
            <a:r>
              <a:rPr lang="en-GB" dirty="0"/>
              <a:t>When something fails, all of the actors that are trying to do database operations fail to complete their tasks. </a:t>
            </a:r>
          </a:p>
          <a:p>
            <a:r>
              <a:rPr lang="en-GB" dirty="0"/>
              <a:t>In many cases this can triggers retries, where the systems automatically retry failed operations. </a:t>
            </a:r>
          </a:p>
          <a:p>
            <a:r>
              <a:rPr lang="en-GB" dirty="0"/>
              <a:t>The end result is that the failed service may be hammered with requests and this increased load may hamper the recovery process.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235D5E-5039-4541-A436-A663742B4A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4CAAFA6-333C-47BB-BA78-B3B017EA81F8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78872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3651CB-AB06-4233-BCBE-4FCCD671B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Actor Messages and States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5D77AEC-6838-4FD2-AE18-1133E168D5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6644" y="1348355"/>
            <a:ext cx="8059275" cy="3238952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C3F907-11C9-4C23-AF4D-5A98E83BE5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4CAAFA6-333C-47BB-BA78-B3B017EA81F8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805809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6FD241-FE03-49CF-A30E-03D8CD4B21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Circuit breakers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6E28A1-1B01-4217-AAB8-88A8D8B93A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9931" y="843559"/>
            <a:ext cx="3008795" cy="4248472"/>
          </a:xfrm>
        </p:spPr>
        <p:txBody>
          <a:bodyPr>
            <a:normAutofit/>
          </a:bodyPr>
          <a:lstStyle/>
          <a:p>
            <a:r>
              <a:rPr lang="en-GB" sz="2400" dirty="0"/>
              <a:t>Circuit breakers can be used to stop the flow of messages to an actor when something unusual happens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D242E1-56C1-4823-B668-90868FD809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63" y="915566"/>
            <a:ext cx="5416068" cy="396044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A68AFA-002C-42F0-AE3B-4AAAE829BE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4CAAFA6-333C-47BB-BA78-B3B017EA81F8}" type="slidenum">
              <a:rPr lang="en-GB" smtClean="0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526649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C0089-A4BD-4855-886D-1C7F8FA1B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Failures and Circuit Breakers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780403-F480-4BF8-A355-12C5049959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GB" dirty="0"/>
              <a:t>Actor supervision handles workers that run into trouble, handling error recovery that frees workers to focus on the task at hand.</a:t>
            </a:r>
          </a:p>
          <a:p>
            <a:r>
              <a:rPr lang="en-GB" dirty="0"/>
              <a:t>Actors may watch for the termination of other actors and react appropriately when this happens.</a:t>
            </a:r>
          </a:p>
          <a:p>
            <a:r>
              <a:rPr lang="en-GB" dirty="0"/>
              <a:t> Actors may be wrapped in a circuit breaker that can stop the flow of messages to an actor that is unable to perform tasks due to  some  other,  possibly external,  problem.  </a:t>
            </a:r>
          </a:p>
          <a:p>
            <a:r>
              <a:rPr lang="en-GB" dirty="0"/>
              <a:t>Circuit  breakers allow for graceful recovery and self-healing, stemming the flow of traffic to a failed service to accelerate the service recovery process.</a:t>
            </a:r>
          </a:p>
          <a:p>
            <a:r>
              <a:rPr lang="en-GB" dirty="0"/>
              <a:t>Actors may be cluster aware and designed to be notified when nodes join or leave the cluster. This can be used to react to the cluster changes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0F3CED-249D-406F-A0F2-9831BE04AB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4CAAFA6-333C-47BB-BA78-B3B017EA81F8}" type="slidenum">
              <a:rPr lang="en-GB" smtClean="0"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145850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95536" y="735546"/>
            <a:ext cx="8064896" cy="2700300"/>
          </a:xfrm>
        </p:spPr>
        <p:txBody>
          <a:bodyPr/>
          <a:lstStyle/>
          <a:p>
            <a:pPr algn="ctr" eaLnBrk="1" hangingPunct="1"/>
            <a:r>
              <a:rPr lang="en-GB" dirty="0">
                <a:solidFill>
                  <a:srgbClr val="FACB18"/>
                </a:solidFill>
              </a:rPr>
              <a:t>End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C1B10A-7E76-456F-B91E-419F08DC65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4CAAFA6-333C-47BB-BA78-B3B017EA81F8}" type="slidenum">
              <a:rPr lang="en-GB" smtClean="0"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47410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A7CD23-E1EE-43E8-9C96-5C2BA7947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Mailboxes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65F01D-CF1C-45AE-918D-32BB95D807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4CAAFA6-333C-47BB-BA78-B3B017EA81F8}" type="slidenum">
              <a:rPr lang="en-GB" smtClean="0"/>
              <a:t>5</a:t>
            </a:fld>
            <a:endParaRPr lang="en-GB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1A9A3521-7862-4022-8A57-D2DA84876D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4494" y="1018376"/>
            <a:ext cx="7749914" cy="4074324"/>
          </a:xfrm>
        </p:spPr>
      </p:pic>
    </p:spTree>
    <p:extLst>
      <p:ext uri="{BB962C8B-B14F-4D97-AF65-F5344CB8AC3E}">
        <p14:creationId xmlns:p14="http://schemas.microsoft.com/office/powerpoint/2010/main" val="12044189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81D99-D74D-484E-B75A-BC739606B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Actor Addresses and Identity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DB11673-E122-4512-A532-EA1F0F3CC7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37811" y="842963"/>
            <a:ext cx="6196940" cy="4249737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74CC0F-9EB6-41DA-A470-317A5E0C9A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4CAAFA6-333C-47BB-BA78-B3B017EA81F8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64560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D74E0-2668-4BE2-9FB0-452923EBE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Distributed Actors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7787D3B-7B0B-488A-9914-DD141F7DCE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92804" y="924434"/>
            <a:ext cx="4686954" cy="408679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68DEE1-1B20-4B4E-A466-7D0293294E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4CAAFA6-333C-47BB-BA78-B3B017EA81F8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76926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487149-765E-4206-B934-FF7131871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Actor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AFF04B-A3EC-4872-82E6-4DA46A7E5E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For designing distributed applications.</a:t>
            </a:r>
          </a:p>
          <a:p>
            <a:r>
              <a:rPr lang="en-GB" dirty="0"/>
              <a:t>Enables high concurrency and efficiency</a:t>
            </a:r>
          </a:p>
          <a:p>
            <a:r>
              <a:rPr lang="en-GB" dirty="0"/>
              <a:t>Resilient against cascading failure in clusters</a:t>
            </a:r>
          </a:p>
          <a:p>
            <a:r>
              <a:rPr lang="en-GB" dirty="0"/>
              <a:t>Based on behaviour of people</a:t>
            </a:r>
          </a:p>
          <a:p>
            <a:r>
              <a:rPr lang="en-GB" dirty="0"/>
              <a:t>Self healing ability in failure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AD8D09-B641-46CA-9B40-C94A89BDDA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4CAAFA6-333C-47BB-BA78-B3B017EA81F8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38068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F62180E0-19C1-44C9-AF21-19E9188642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3767" y="51470"/>
            <a:ext cx="5328593" cy="648072"/>
          </a:xfrm>
        </p:spPr>
        <p:txBody>
          <a:bodyPr/>
          <a:lstStyle/>
          <a:p>
            <a:r>
              <a:rPr lang="en-US" dirty="0"/>
              <a:t>Actor Messaging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776144-D8C0-43CA-A4DC-C9C39718B9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63" y="1282821"/>
            <a:ext cx="8424863" cy="3369947"/>
          </a:xfrm>
          <a:prstGeom prst="rect">
            <a:avLst/>
          </a:prstGeom>
          <a:noFill/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5968938-8C93-4F4C-930C-DE7584623D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4CAAFA6-333C-47BB-BA78-B3B017EA81F8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1361431"/>
      </p:ext>
    </p:extLst>
  </p:cSld>
  <p:clrMapOvr>
    <a:masterClrMapping/>
  </p:clrMapOvr>
</p:sld>
</file>

<file path=ppt/theme/theme1.xml><?xml version="1.0" encoding="utf-8"?>
<a:theme xmlns:a="http://schemas.openxmlformats.org/drawingml/2006/main" name="University Standard">
  <a:themeElements>
    <a:clrScheme name="uow2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uow2">
      <a:majorFont>
        <a:latin typeface="Rockwell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uow2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ow2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ow2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ow2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ow2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ow2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ow2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ow2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ow2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ow2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ow2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ow2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905</Words>
  <Application>Microsoft Office PowerPoint</Application>
  <PresentationFormat>On-screen Show (16:9)</PresentationFormat>
  <Paragraphs>132</Paragraphs>
  <Slides>42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6" baseType="lpstr">
      <vt:lpstr>Arial</vt:lpstr>
      <vt:lpstr>Helvetica</vt:lpstr>
      <vt:lpstr>Rockwell</vt:lpstr>
      <vt:lpstr>University Standard</vt:lpstr>
      <vt:lpstr>5CS022 Distributed and Cloud Systems Programming</vt:lpstr>
      <vt:lpstr>Why Actors?</vt:lpstr>
      <vt:lpstr>What is the Actor Model?</vt:lpstr>
      <vt:lpstr>Actor Messages and States</vt:lpstr>
      <vt:lpstr>Mailboxes</vt:lpstr>
      <vt:lpstr>Actor Addresses and Identity</vt:lpstr>
      <vt:lpstr>Distributed Actors</vt:lpstr>
      <vt:lpstr>The Actor Model</vt:lpstr>
      <vt:lpstr>Actor Messaging</vt:lpstr>
      <vt:lpstr>Actor Messaging</vt:lpstr>
      <vt:lpstr>No Response</vt:lpstr>
      <vt:lpstr>Send Another Message</vt:lpstr>
      <vt:lpstr>Still No Response</vt:lpstr>
      <vt:lpstr>Ideal Situation</vt:lpstr>
      <vt:lpstr>Alternate Plan</vt:lpstr>
      <vt:lpstr>Timeout Cancelled</vt:lpstr>
      <vt:lpstr>Timeout Expired</vt:lpstr>
      <vt:lpstr>Supervisor actor creates worker actors</vt:lpstr>
      <vt:lpstr>Worker actor has problem and notifies its supervisor</vt:lpstr>
      <vt:lpstr>Supervisor fixes problem</vt:lpstr>
      <vt:lpstr>Supervisor actor delegates tasks to worker actors</vt:lpstr>
      <vt:lpstr>Worker actors perform tasks asynchronously</vt:lpstr>
      <vt:lpstr>Asynchronous vs Synchronous</vt:lpstr>
      <vt:lpstr>Actors and Scaling </vt:lpstr>
      <vt:lpstr>Actors and Scaling </vt:lpstr>
      <vt:lpstr>Scaling Large Systems</vt:lpstr>
      <vt:lpstr>Resources in a Computer System</vt:lpstr>
      <vt:lpstr>How Actors Manage Requests</vt:lpstr>
      <vt:lpstr>Requests Example</vt:lpstr>
      <vt:lpstr>Requests Example</vt:lpstr>
      <vt:lpstr>Requests Example</vt:lpstr>
      <vt:lpstr>Traditional Threaded System</vt:lpstr>
      <vt:lpstr>Asynchronous</vt:lpstr>
      <vt:lpstr>Actor Clusters</vt:lpstr>
      <vt:lpstr>Failure Detection and Recovery</vt:lpstr>
      <vt:lpstr>Actors form hierarchies</vt:lpstr>
      <vt:lpstr>Actors Watching Actors</vt:lpstr>
      <vt:lpstr>Actor Failure</vt:lpstr>
      <vt:lpstr>Dangerous Operations</vt:lpstr>
      <vt:lpstr>Circuit breakers </vt:lpstr>
      <vt:lpstr>Failures and Circuit Breakers</vt:lpstr>
      <vt:lpstr>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2020-05-04T22:55:27Z</dcterms:created>
  <dcterms:modified xsi:type="dcterms:W3CDTF">2021-02-23T02:16:20Z</dcterms:modified>
</cp:coreProperties>
</file>